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442" r:id="rId2"/>
    <p:sldId id="443" r:id="rId3"/>
    <p:sldId id="427" r:id="rId4"/>
    <p:sldId id="455" r:id="rId5"/>
    <p:sldId id="456" r:id="rId6"/>
    <p:sldId id="459" r:id="rId7"/>
    <p:sldId id="434" r:id="rId8"/>
    <p:sldId id="445" r:id="rId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ti Narasimhan" initials="A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EBF1DE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14" autoAdjust="0"/>
    <p:restoredTop sz="94747" autoAdjust="0"/>
  </p:normalViewPr>
  <p:slideViewPr>
    <p:cSldViewPr>
      <p:cViewPr varScale="1">
        <p:scale>
          <a:sx n="68" d="100"/>
          <a:sy n="68" d="100"/>
        </p:scale>
        <p:origin x="51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F947018-FE9D-4008-B893-806EED8E25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www.mynearmiss.com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8D3966-8038-4CEF-8376-8DE2FF8B12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564C7-CDF8-4419-89DF-E00C5FC1A0A6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83793-5D25-42CA-B858-A30DA56F8D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/>
              <a:t>Just Report IT!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F399DE-768B-4FE7-8E9C-CFA8606A30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C72A5-3680-4F85-B199-AB497A200E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396723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r>
              <a:rPr lang="en-IN"/>
              <a:t>www.mynearmiss.com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5B9123A7-ECA5-4AC0-BEB9-6CE82220B464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r>
              <a:rPr lang="en-IN"/>
              <a:t>Just Report IT!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50241170-E21A-4A3A-85B3-3B29912945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02752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241170-E21A-4A3A-85B3-3B29912945E2}" type="slidenum">
              <a:rPr lang="en-IN" smtClean="0"/>
              <a:t>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A38FE-43BC-4EDD-B882-296494B1C3C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Just Report IT!</a:t>
            </a: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7631218-3BD0-456B-88B2-F42A9F281F4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www.mynearmiss.com</a:t>
            </a:r>
          </a:p>
        </p:txBody>
      </p:sp>
    </p:spTree>
    <p:extLst>
      <p:ext uri="{BB962C8B-B14F-4D97-AF65-F5344CB8AC3E}">
        <p14:creationId xmlns:p14="http://schemas.microsoft.com/office/powerpoint/2010/main" val="15885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617C9-E8C1-4142-AE2E-60563E70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FEBBB-AE8B-4B75-B855-3F556DBD32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227FB-3933-4F08-939C-5F542BAEE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2FEE6-F3FE-416C-9439-D2FB5F5852B2}" type="datetime1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00894-1FFF-43D3-8BF5-382484706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2D537-5EE6-4E1F-9D63-853A32275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88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53B9-3CEB-4A6D-B294-0BF5C6D87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4179E8-92C2-4A1C-98A8-860BC975B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663B1-F345-4AC3-9AA5-B67848AA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DE315-BB2D-467D-8456-5272FB8D701D}" type="datetime1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E2E1E-760B-4DAE-84E6-91B78AF0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42EFD-ABE6-45D3-8114-01497189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971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6E8204-F27E-49FA-A29B-24739E0154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B5088-7271-41AA-80B8-5C0C975A1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FFB85-FAC2-4890-9FA2-B66F62E06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EBEC-F1F0-427F-BC27-0B83A6FC8B69}" type="datetime1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9C8C1-3D02-48B9-862B-D7D837890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4916E-EE57-4664-94E3-E7015BE94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074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EADD0-87F1-4789-94D1-9F8FAC0E9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BE1EA-AB22-4D70-ACF4-E93822B0A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14980-A6F3-4424-BA8D-7B8AE070C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0E09-4455-49D5-B70F-A82B6DABBB37}" type="datetime1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5DCC1-3705-451A-8D63-156592465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BA769-FFD4-4C44-9EAD-A01F63624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95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EFCAB-C709-40D9-92A3-3DF27D728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56F2B-62A5-4570-A432-11F7F9177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CEF0D-13F7-4854-AD6A-39FDCD4BD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D63-C538-4C21-A37E-C338D655A0B6}" type="datetime1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59EED-41AD-42AE-916C-ED247E592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598C3-0A9D-419F-9540-E70221DD5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615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AB722-1594-4F95-9BC7-FAB455C9D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42A06-9009-4FE9-8CF5-C2331F7930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8F4F4F-FFA3-431A-A25E-5C60EED06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FF2E0-6865-4660-9C29-270270332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E1F6-0EA8-452C-A8AC-732A0FB83868}" type="datetime1">
              <a:rPr lang="en-IN" smtClean="0"/>
              <a:t>30-08-2020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8F79E-B1FC-4E89-974D-AC76C0364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FA860-375E-4966-9FD8-F3DEFEFB6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21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81A35-21F4-47BA-8BA6-005267803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0E01B-F38D-4704-AD2B-BE39E54B2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14B98-996B-4776-8E7C-6DDA88995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F95789-9E27-4169-914D-9259905AE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335FAA-2C86-4FA4-9747-D4B5518A02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4965A7-187F-48C6-B219-66186BF1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E2CCB-87F8-49F3-A8DE-4DFFDEB97E7E}" type="datetime1">
              <a:rPr lang="en-IN" smtClean="0"/>
              <a:t>30-08-2020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CB16CE-9A5A-49BA-8FB4-C867C7F2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1B143A-F128-40EE-B323-46333E85A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894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BB1F3-ADDF-4490-B789-0AE9536D4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CBF56C-8395-47B8-8443-B3310921B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FDF0-709A-418C-9ADC-8771D6474DC9}" type="datetime1">
              <a:rPr lang="en-IN" smtClean="0"/>
              <a:t>30-08-2020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738EA6-AA15-4500-834C-DF3B06A0C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011CD-7056-45BE-B720-548287204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C5BB7D-992A-41AB-87FB-A3F124CB4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089B-E092-4762-A9EB-BD08E66AFA3E}" type="datetime1">
              <a:rPr lang="en-IN" smtClean="0"/>
              <a:t>30-08-2020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DA2D5F-5B8B-4F20-863D-E45C19FCF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AD13C-1233-4A04-8D89-3E1F3FFB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91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0B79C-EE82-4E8C-8733-921309192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F6E9F-0C9F-4702-BCFD-8F512823A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EC2860-424B-47C3-9940-8D29B67CB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C5EB53-AEAF-4F1E-BD75-78C79C5A5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6427-59E0-4E0A-98A7-D244AAFBF480}" type="datetime1">
              <a:rPr lang="en-IN" smtClean="0"/>
              <a:t>30-08-2020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9E1B6F-BA87-4860-BBEC-5B7AB75F8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0F529-62B3-4571-B256-DB9483D79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3978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38FC2-D4E0-4584-B210-862CCA7D1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3F62DD-FF46-454C-9B9A-9770B4F91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E54F8-F2C6-46FC-9B48-780061F71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BE4F5-FD76-4119-8DB0-FE3CB1B31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BF90-B7DB-462D-80B4-D678F728096B}" type="datetime1">
              <a:rPr lang="en-IN" smtClean="0"/>
              <a:t>30-08-2020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73DF4-2D9C-4D56-8D9D-276B355F3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515A0-22C3-4B57-9D9D-9B6F44FC7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271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66BCA1-50B4-4FCB-9AAD-8578BFD37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036C7-C011-4544-AEBF-2D2570B11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83C94-8DA9-493D-9F55-B5C4BCCAF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92F80-AA59-4FA3-8E70-10B8E07EB734}" type="datetime1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A1C2D-2716-41A7-A97D-9BCE5F5EA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51DD3-2311-4EEB-98B8-D4AB40C16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AF0F4-3CFE-4B62-9B51-354AA4CCE12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MSIPCMContentMarking" descr="{&quot;HashCode&quot;:-128289487,&quot;Placement&quot;:&quot;Footer&quot;}">
            <a:extLst>
              <a:ext uri="{FF2B5EF4-FFF2-40B4-BE49-F238E27FC236}">
                <a16:creationId xmlns:a16="http://schemas.microsoft.com/office/drawing/2014/main" id="{5561474E-69D5-4DAB-8ED5-2308605E7674}"/>
              </a:ext>
            </a:extLst>
          </p:cNvPr>
          <p:cNvSpPr txBox="1"/>
          <p:nvPr userDrawn="1"/>
        </p:nvSpPr>
        <p:spPr>
          <a:xfrm>
            <a:off x="0" y="6629836"/>
            <a:ext cx="1986005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800">
                <a:solidFill>
                  <a:srgbClr val="000000"/>
                </a:solidFill>
                <a:latin typeface="Calibri" panose="020F0502020204030204" pitchFamily="34" charset="0"/>
              </a:rPr>
              <a:t>Sensitivity: LNT Construction Internal Use</a:t>
            </a:r>
            <a:endParaRPr lang="en-IN" sz="8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24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286" y="227"/>
            <a:ext cx="9141714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506" y="637953"/>
            <a:ext cx="6204344" cy="3189507"/>
          </a:xfrm>
        </p:spPr>
        <p:txBody>
          <a:bodyPr>
            <a:normAutofit/>
          </a:bodyPr>
          <a:lstStyle/>
          <a:p>
            <a:pPr algn="l"/>
            <a:r>
              <a:rPr lang="en-US" sz="5400" b="1" spc="0" dirty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Incident report</a:t>
            </a:r>
            <a:br>
              <a:rPr lang="en-US" sz="5400" b="1" dirty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5400" b="1" dirty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66FF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 sentence details of incident </a:t>
            </a:r>
            <a:endParaRPr lang="en-IN" sz="5400" b="1" spc="0" dirty="0">
              <a:solidFill>
                <a:srgbClr val="66FF9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5810" y="4208147"/>
            <a:ext cx="254344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6554" y="4098333"/>
            <a:ext cx="151393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2286" y="4098334"/>
            <a:ext cx="6699764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6506" y="4377268"/>
            <a:ext cx="5978177" cy="1280582"/>
          </a:xfrm>
        </p:spPr>
        <p:txBody>
          <a:bodyPr anchor="t">
            <a:normAutofit/>
          </a:bodyPr>
          <a:lstStyle/>
          <a:p>
            <a:pPr algn="l"/>
            <a:r>
              <a:rPr lang="en-US" sz="28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Dated –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800154" y="4377267"/>
            <a:ext cx="2341560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15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15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223477" y="2358"/>
            <a:ext cx="1407490" cy="1766008"/>
            <a:chOff x="-648769" y="2358"/>
            <a:chExt cx="1876653" cy="1766008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972226" y="6114337"/>
            <a:ext cx="645368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77" y="5721108"/>
            <a:ext cx="1696473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262119-86CB-4D40-AD31-328E2991D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03999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07AF0F4-3CFE-4B62-9B51-354AA4CCE125}" type="slidenum">
              <a:rPr lang="en-US" sz="1200" smtClean="0"/>
              <a:pPr>
                <a:spcAft>
                  <a:spcPts val="600"/>
                </a:spcAft>
              </a:pPr>
              <a:t>2</a:t>
            </a:fld>
            <a:endParaRPr lang="en-US" sz="1200"/>
          </a:p>
        </p:txBody>
      </p:sp>
      <p:sp>
        <p:nvSpPr>
          <p:cNvPr id="4" name="AutoShape 2" descr="ट्रैनिंग के लिए चित्र परिणा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>
              <a:solidFill>
                <a:prstClr val="black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404665"/>
              </p:ext>
            </p:extLst>
          </p:nvPr>
        </p:nvGraphicFramePr>
        <p:xfrm>
          <a:off x="552919" y="643467"/>
          <a:ext cx="8038163" cy="5571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3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4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3103">
                <a:tc gridSpan="2">
                  <a:txBody>
                    <a:bodyPr/>
                    <a:lstStyle/>
                    <a:p>
                      <a:pPr marL="1143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4F81BD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GB" sz="32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Details of the Incident </a:t>
                      </a:r>
                      <a:endParaRPr kumimoji="0" lang="en-IN" sz="3200" b="1" i="0" u="none" strike="noStrike" kern="1200" cap="none" spc="0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2169" marR="112169" marT="56085" marB="56085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6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Date and Time of Incident</a:t>
                      </a:r>
                      <a:endParaRPr lang="en-IN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endParaRPr lang="en-IN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endParaRPr lang="en-GB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103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IN" sz="2000" b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Violation of any legal requirement </a:t>
                      </a:r>
                      <a:endParaRPr lang="en-IN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endParaRPr lang="en-GB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98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IN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Method of investigation</a:t>
                      </a:r>
                    </a:p>
                  </a:txBody>
                  <a:tcPr marL="84127" marR="84127" marT="0" marB="0" anchor="ctr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endParaRPr lang="en-US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103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GB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Category of incident and type of injury</a:t>
                      </a:r>
                      <a:endParaRPr lang="en-IN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kern="120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INCIDENT/ high potential/ dangerous occurrence /LTI </a:t>
                      </a:r>
                    </a:p>
                  </a:txBody>
                  <a:tcPr marL="84127" marR="8412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5342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GB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Name of the concerned responsible engineer</a:t>
                      </a:r>
                      <a:endParaRPr lang="en-IN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GB" sz="2000" kern="120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Mr.</a:t>
                      </a:r>
                      <a:r>
                        <a:rPr lang="en-GB" sz="2000" kern="1200" baseline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000" kern="120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YYYYYYY</a:t>
                      </a:r>
                    </a:p>
                    <a:p>
                      <a:pPr marL="342900" marR="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endParaRPr lang="en-GB" sz="2000" kern="1200">
                        <a:solidFill>
                          <a:schemeClr val="accent2">
                            <a:lumMod val="75000"/>
                          </a:schemeClr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None/>
                      </a:pPr>
                      <a:endParaRPr lang="en-US" sz="2000" kern="1200">
                        <a:solidFill>
                          <a:schemeClr val="accent2">
                            <a:lumMod val="75000"/>
                          </a:schemeClr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9664">
                <a:tc gridSpan="2"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Place</a:t>
                      </a:r>
                      <a:r>
                        <a:rPr lang="en-IN" sz="20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incident (height from ground ) </a:t>
                      </a:r>
                    </a:p>
                    <a:p>
                      <a:pPr marL="285750" indent="-28575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0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Country location</a:t>
                      </a:r>
                      <a:endParaRPr lang="en-IN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tc hMerge="1"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ct val="20000"/>
                        </a:spcBef>
                        <a:buFont typeface="Arial" pitchFamily="34" charset="0"/>
                        <a:buChar char="•"/>
                      </a:pPr>
                      <a:endParaRPr lang="en-IN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3103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GB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Name of Agency /N-Subcontractor</a:t>
                      </a:r>
                      <a:endParaRPr lang="en-IN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127" marR="84127" marT="0" marB="0" anchor="ctr"/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ct val="20000"/>
                        </a:spcBef>
                        <a:spcAft>
                          <a:spcPts val="300"/>
                        </a:spcAft>
                        <a:buFont typeface="Arial" pitchFamily="34" charset="0"/>
                        <a:buChar char="•"/>
                      </a:pPr>
                      <a:r>
                        <a:rPr lang="en-IN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M/s ABC123</a:t>
                      </a:r>
                    </a:p>
                  </a:txBody>
                  <a:tcPr marL="84127" marR="84127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193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455205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Description of the incident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668" y="643845"/>
            <a:ext cx="8768664" cy="5881499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 </a:t>
            </a:r>
            <a:endParaRPr lang="en-GB" sz="1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D3B02-62FC-4CF8-A646-5A9CC3C05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3</a:t>
            </a:fld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298CE1-8889-41C3-9B48-B4BC1AF3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85EBE-14B6-43A7-9EE4-FDB3B97F38C3}" type="datetime1">
              <a:rPr lang="en-IN" smtClean="0"/>
              <a:t>30-08-2020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3527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5760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ROOT CAUSE /  what went wrong…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412" y="696075"/>
            <a:ext cx="8768664" cy="5256584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endParaRPr lang="en-GB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06845A-1B15-4D54-9376-4068E4F45E91}"/>
              </a:ext>
            </a:extLst>
          </p:cNvPr>
          <p:cNvSpPr txBox="1"/>
          <p:nvPr/>
        </p:nvSpPr>
        <p:spPr>
          <a:xfrm>
            <a:off x="239412" y="6237312"/>
            <a:ext cx="8275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Which technique is used for investigation-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A2516D-E47A-40BA-93BE-9C8674D7F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4014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0D403-C695-451F-90B3-6156F3329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864" y="485800"/>
            <a:ext cx="8229600" cy="754587"/>
          </a:xfrm>
        </p:spPr>
        <p:txBody>
          <a:bodyPr>
            <a:normAutofit/>
          </a:bodyPr>
          <a:lstStyle/>
          <a:p>
            <a:r>
              <a:rPr lang="en-IN" sz="2800" b="1" dirty="0">
                <a:solidFill>
                  <a:schemeClr val="tx2">
                    <a:lumMod val="50000"/>
                  </a:schemeClr>
                </a:solidFill>
              </a:rPr>
              <a:t>Incident location- include images/sketch here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008ED7-CE6E-4DF2-ABC7-390B46EA3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5</a:t>
            </a:fld>
            <a:endParaRPr lang="en-IN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6A939C-8CAA-4FE7-A59D-3F217533E4D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567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D94827E-BFFC-44D3-8F6F-C766947AB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7101"/>
            <a:ext cx="7886700" cy="455205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incident recovery action taken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374DB-10BD-4CB8-85B5-CEDB3C045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2528"/>
          </a:xfr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endParaRPr lang="en-IN" sz="1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DA9F75-CCDD-41AB-9E0A-8B91BBA5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AF0F4-3CFE-4B62-9B51-354AA4CCE125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3564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812" y="365125"/>
            <a:ext cx="8375585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059" y="586822"/>
            <a:ext cx="2670189" cy="16459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Near miss incident action taken </a:t>
            </a:r>
            <a:endParaRPr lang="en-IN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06" y="1057739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999776" y="1402924"/>
            <a:ext cx="1463040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38F29D2-C553-4475-B77E-963A712A2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3373" y="586822"/>
            <a:ext cx="4501977" cy="1645920"/>
          </a:xfrm>
        </p:spPr>
        <p:txBody>
          <a:bodyPr anchor="ctr">
            <a:normAutofit/>
          </a:bodyPr>
          <a:lstStyle/>
          <a:p>
            <a:endParaRPr lang="en-US" sz="1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E41F95-EA00-4183-81A8-A30CE9BB9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07AF0F4-3CFE-4B62-9B51-354AA4CCE125}" type="slidenum">
              <a:rPr lang="en-IN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IN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A1576D8C-1EB2-4D53-B612-7D8F05468A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36414"/>
              </p:ext>
            </p:extLst>
          </p:nvPr>
        </p:nvGraphicFramePr>
        <p:xfrm>
          <a:off x="418338" y="3040511"/>
          <a:ext cx="8373619" cy="2870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874">
                  <a:extLst>
                    <a:ext uri="{9D8B030D-6E8A-4147-A177-3AD203B41FA5}">
                      <a16:colId xmlns:a16="http://schemas.microsoft.com/office/drawing/2014/main" val="2336665002"/>
                    </a:ext>
                  </a:extLst>
                </a:gridCol>
                <a:gridCol w="3912992">
                  <a:extLst>
                    <a:ext uri="{9D8B030D-6E8A-4147-A177-3AD203B41FA5}">
                      <a16:colId xmlns:a16="http://schemas.microsoft.com/office/drawing/2014/main" val="670244907"/>
                    </a:ext>
                  </a:extLst>
                </a:gridCol>
                <a:gridCol w="3591753">
                  <a:extLst>
                    <a:ext uri="{9D8B030D-6E8A-4147-A177-3AD203B41FA5}">
                      <a16:colId xmlns:a16="http://schemas.microsoft.com/office/drawing/2014/main" val="752177650"/>
                    </a:ext>
                  </a:extLst>
                </a:gridCol>
              </a:tblGrid>
              <a:tr h="815029">
                <a:tc>
                  <a:txBody>
                    <a:bodyPr/>
                    <a:lstStyle/>
                    <a:p>
                      <a:r>
                        <a:rPr lang="en-IN" sz="2200"/>
                        <a:t>SL NO.</a:t>
                      </a:r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r>
                        <a:rPr lang="en-IN" sz="2200"/>
                        <a:t>Corrective Actions to prevent Recurrence.</a:t>
                      </a:r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r>
                        <a:rPr lang="en-IN" sz="2200"/>
                        <a:t>Type of control (hierarchy)</a:t>
                      </a:r>
                    </a:p>
                  </a:txBody>
                  <a:tcPr marL="110139" marR="110139" marT="55069" marB="55069"/>
                </a:tc>
                <a:extLst>
                  <a:ext uri="{0D108BD9-81ED-4DB2-BD59-A6C34878D82A}">
                    <a16:rowId xmlns:a16="http://schemas.microsoft.com/office/drawing/2014/main" val="1790021169"/>
                  </a:ext>
                </a:extLst>
              </a:tr>
              <a:tr h="411186">
                <a:tc>
                  <a:txBody>
                    <a:bodyPr/>
                    <a:lstStyle/>
                    <a:p>
                      <a:pPr algn="ctr"/>
                      <a:r>
                        <a:rPr lang="en-IN" sz="1700"/>
                        <a:t> 1.</a:t>
                      </a:r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extLst>
                  <a:ext uri="{0D108BD9-81ED-4DB2-BD59-A6C34878D82A}">
                    <a16:rowId xmlns:a16="http://schemas.microsoft.com/office/drawing/2014/main" val="3813526322"/>
                  </a:ext>
                </a:extLst>
              </a:tr>
              <a:tr h="411186">
                <a:tc>
                  <a:txBody>
                    <a:bodyPr/>
                    <a:lstStyle/>
                    <a:p>
                      <a:pPr algn="ctr"/>
                      <a:r>
                        <a:rPr lang="en-IN" sz="1700"/>
                        <a:t>2.</a:t>
                      </a:r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extLst>
                  <a:ext uri="{0D108BD9-81ED-4DB2-BD59-A6C34878D82A}">
                    <a16:rowId xmlns:a16="http://schemas.microsoft.com/office/drawing/2014/main" val="655643301"/>
                  </a:ext>
                </a:extLst>
              </a:tr>
              <a:tr h="411186">
                <a:tc>
                  <a:txBody>
                    <a:bodyPr/>
                    <a:lstStyle/>
                    <a:p>
                      <a:pPr algn="ctr"/>
                      <a:r>
                        <a:rPr lang="en-IN" sz="1700"/>
                        <a:t>3</a:t>
                      </a:r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extLst>
                  <a:ext uri="{0D108BD9-81ED-4DB2-BD59-A6C34878D82A}">
                    <a16:rowId xmlns:a16="http://schemas.microsoft.com/office/drawing/2014/main" val="978530125"/>
                  </a:ext>
                </a:extLst>
              </a:tr>
              <a:tr h="411186">
                <a:tc>
                  <a:txBody>
                    <a:bodyPr/>
                    <a:lstStyle/>
                    <a:p>
                      <a:pPr algn="ctr"/>
                      <a:r>
                        <a:rPr lang="en-IN" sz="1700"/>
                        <a:t>4</a:t>
                      </a:r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extLst>
                  <a:ext uri="{0D108BD9-81ED-4DB2-BD59-A6C34878D82A}">
                    <a16:rowId xmlns:a16="http://schemas.microsoft.com/office/drawing/2014/main" val="1537645546"/>
                  </a:ext>
                </a:extLst>
              </a:tr>
              <a:tr h="411186">
                <a:tc>
                  <a:txBody>
                    <a:bodyPr/>
                    <a:lstStyle/>
                    <a:p>
                      <a:pPr algn="ctr"/>
                      <a:r>
                        <a:rPr lang="en-IN" sz="1700"/>
                        <a:t>5</a:t>
                      </a:r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tc>
                  <a:txBody>
                    <a:bodyPr/>
                    <a:lstStyle/>
                    <a:p>
                      <a:endParaRPr lang="en-IN" sz="1900"/>
                    </a:p>
                  </a:txBody>
                  <a:tcPr marL="110139" marR="110139" marT="55069" marB="55069"/>
                </a:tc>
                <a:extLst>
                  <a:ext uri="{0D108BD9-81ED-4DB2-BD59-A6C34878D82A}">
                    <a16:rowId xmlns:a16="http://schemas.microsoft.com/office/drawing/2014/main" val="4181811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190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3356" y="1928731"/>
            <a:ext cx="3333749" cy="2624327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1967266"/>
            <a:ext cx="1971675" cy="2547257"/>
          </a:xfrm>
          <a:noFill/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defTabSz="914400"/>
            <a:r>
              <a:rPr lang="en-US" sz="3100" b="1" kern="1200" dirty="0">
                <a:ln w="11430"/>
                <a:solidFill>
                  <a:srgbClr val="FFFF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Checklist before uploading</a:t>
            </a:r>
            <a:br>
              <a:rPr lang="en-US" sz="3100" b="1" kern="1200" dirty="0">
                <a:ln w="11430"/>
                <a:solidFill>
                  <a:srgbClr val="FFFF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100" b="1" kern="1200" dirty="0">
                <a:ln w="11430"/>
                <a:solidFill>
                  <a:srgbClr val="FFFF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B2F00-8ECF-42FC-B14A-1AD9315FF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356350"/>
            <a:ext cx="38576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07AF0F4-3CFE-4B62-9B51-354AA4CCE125}" type="slidenum">
              <a:rPr lang="en-US" sz="120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200">
              <a:solidFill>
                <a:schemeClr val="tx1">
                  <a:alpha val="80000"/>
                </a:schemeClr>
              </a:solidFill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70FBD64-9E88-4122-AF3B-8CFC9CCAE9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827736"/>
              </p:ext>
            </p:extLst>
          </p:nvPr>
        </p:nvGraphicFramePr>
        <p:xfrm>
          <a:off x="3626980" y="643466"/>
          <a:ext cx="4997539" cy="5568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806">
                  <a:extLst>
                    <a:ext uri="{9D8B030D-6E8A-4147-A177-3AD203B41FA5}">
                      <a16:colId xmlns:a16="http://schemas.microsoft.com/office/drawing/2014/main" val="1844973057"/>
                    </a:ext>
                  </a:extLst>
                </a:gridCol>
                <a:gridCol w="2718755">
                  <a:extLst>
                    <a:ext uri="{9D8B030D-6E8A-4147-A177-3AD203B41FA5}">
                      <a16:colId xmlns:a16="http://schemas.microsoft.com/office/drawing/2014/main" val="232622893"/>
                    </a:ext>
                  </a:extLst>
                </a:gridCol>
                <a:gridCol w="1434978">
                  <a:extLst>
                    <a:ext uri="{9D8B030D-6E8A-4147-A177-3AD203B41FA5}">
                      <a16:colId xmlns:a16="http://schemas.microsoft.com/office/drawing/2014/main" val="1488823604"/>
                    </a:ext>
                  </a:extLst>
                </a:gridCol>
              </a:tblGrid>
              <a:tr h="979855">
                <a:tc>
                  <a:txBody>
                    <a:bodyPr/>
                    <a:lstStyle/>
                    <a:p>
                      <a:r>
                        <a:rPr lang="en-IN" sz="2800" dirty="0"/>
                        <a:t>Sr. no </a:t>
                      </a:r>
                    </a:p>
                  </a:txBody>
                  <a:tcPr marL="91291" marR="91291" marT="45645" marB="45645"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Checkpoint </a:t>
                      </a:r>
                    </a:p>
                  </a:txBody>
                  <a:tcPr marL="91291" marR="91291" marT="45645" marB="45645"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Action </a:t>
                      </a:r>
                    </a:p>
                  </a:txBody>
                  <a:tcPr marL="91291" marR="91291" marT="45645" marB="45645"/>
                </a:tc>
                <a:extLst>
                  <a:ext uri="{0D108BD9-81ED-4DB2-BD59-A6C34878D82A}">
                    <a16:rowId xmlns:a16="http://schemas.microsoft.com/office/drawing/2014/main" val="2175113881"/>
                  </a:ext>
                </a:extLst>
              </a:tr>
              <a:tr h="1223297">
                <a:tc>
                  <a:txBody>
                    <a:bodyPr/>
                    <a:lstStyle/>
                    <a:p>
                      <a:r>
                        <a:rPr lang="en-IN" sz="2800" dirty="0"/>
                        <a:t>1</a:t>
                      </a:r>
                    </a:p>
                  </a:txBody>
                  <a:tcPr marL="91291" marR="91291" marT="45645" marB="45645"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All photos compressed /pdf file </a:t>
                      </a:r>
                    </a:p>
                  </a:txBody>
                  <a:tcPr marL="91291" marR="91291" marT="45645" marB="45645"/>
                </a:tc>
                <a:tc>
                  <a:txBody>
                    <a:bodyPr/>
                    <a:lstStyle/>
                    <a:p>
                      <a:endParaRPr lang="en-IN" sz="1300"/>
                    </a:p>
                  </a:txBody>
                  <a:tcPr marL="91291" marR="91291" marT="45645" marB="45645"/>
                </a:tc>
                <a:extLst>
                  <a:ext uri="{0D108BD9-81ED-4DB2-BD59-A6C34878D82A}">
                    <a16:rowId xmlns:a16="http://schemas.microsoft.com/office/drawing/2014/main" val="1725234674"/>
                  </a:ext>
                </a:extLst>
              </a:tr>
              <a:tr h="1953624">
                <a:tc>
                  <a:txBody>
                    <a:bodyPr/>
                    <a:lstStyle/>
                    <a:p>
                      <a:r>
                        <a:rPr lang="en-IN" sz="2800" dirty="0"/>
                        <a:t>2</a:t>
                      </a:r>
                    </a:p>
                  </a:txBody>
                  <a:tcPr marL="91291" marR="91291" marT="45645" marB="45645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No name of company, staff, victim, witness written in this document </a:t>
                      </a:r>
                    </a:p>
                  </a:txBody>
                  <a:tcPr marL="91291" marR="91291" marT="45645" marB="45645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1300" dirty="0"/>
                    </a:p>
                  </a:txBody>
                  <a:tcPr marL="91291" marR="91291" marT="45645" marB="45645">
                    <a:solidFill>
                      <a:srgbClr val="66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085555"/>
                  </a:ext>
                </a:extLst>
              </a:tr>
              <a:tr h="858134">
                <a:tc>
                  <a:txBody>
                    <a:bodyPr/>
                    <a:lstStyle/>
                    <a:p>
                      <a:r>
                        <a:rPr lang="en-IN" sz="2800" dirty="0"/>
                        <a:t>3</a:t>
                      </a:r>
                    </a:p>
                  </a:txBody>
                  <a:tcPr marL="91291" marR="91291" marT="45645" marB="45645"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My GPAY details/ banking details  </a:t>
                      </a:r>
                    </a:p>
                  </a:txBody>
                  <a:tcPr marL="91291" marR="91291" marT="45645" marB="45645"/>
                </a:tc>
                <a:tc>
                  <a:txBody>
                    <a:bodyPr/>
                    <a:lstStyle/>
                    <a:p>
                      <a:endParaRPr lang="en-IN" sz="1300"/>
                    </a:p>
                  </a:txBody>
                  <a:tcPr marL="91291" marR="91291" marT="45645" marB="45645"/>
                </a:tc>
                <a:extLst>
                  <a:ext uri="{0D108BD9-81ED-4DB2-BD59-A6C34878D82A}">
                    <a16:rowId xmlns:a16="http://schemas.microsoft.com/office/drawing/2014/main" val="853941471"/>
                  </a:ext>
                </a:extLst>
              </a:tr>
              <a:tr h="553831">
                <a:tc>
                  <a:txBody>
                    <a:bodyPr/>
                    <a:lstStyle/>
                    <a:p>
                      <a:r>
                        <a:rPr lang="en-IN" sz="2800" dirty="0"/>
                        <a:t>4</a:t>
                      </a:r>
                    </a:p>
                  </a:txBody>
                  <a:tcPr marL="91291" marR="91291" marT="45645" marB="45645"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Any other details </a:t>
                      </a:r>
                    </a:p>
                  </a:txBody>
                  <a:tcPr marL="91291" marR="91291" marT="45645" marB="45645"/>
                </a:tc>
                <a:tc>
                  <a:txBody>
                    <a:bodyPr/>
                    <a:lstStyle/>
                    <a:p>
                      <a:endParaRPr lang="en-IN" sz="1300" dirty="0"/>
                    </a:p>
                  </a:txBody>
                  <a:tcPr marL="91291" marR="91291" marT="45645" marB="45645"/>
                </a:tc>
                <a:extLst>
                  <a:ext uri="{0D108BD9-81ED-4DB2-BD59-A6C34878D82A}">
                    <a16:rowId xmlns:a16="http://schemas.microsoft.com/office/drawing/2014/main" val="68505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701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194</Words>
  <Application>Microsoft Office PowerPoint</Application>
  <PresentationFormat>On-screen Show (4:3)</PresentationFormat>
  <Paragraphs>52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 Incident report  one sentence details of incident </vt:lpstr>
      <vt:lpstr>PowerPoint Presentation</vt:lpstr>
      <vt:lpstr>Description of the incident</vt:lpstr>
      <vt:lpstr>ROOT CAUSE /  what went wrong…</vt:lpstr>
      <vt:lpstr>Incident location- include images/sketch here </vt:lpstr>
      <vt:lpstr>Post incident recovery action taken </vt:lpstr>
      <vt:lpstr>Near miss incident action taken </vt:lpstr>
      <vt:lpstr>Checklist before uploading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Incident report  one sentence details of incident </dc:title>
  <dc:creator>Pankaj Maruti Pawar</dc:creator>
  <cp:lastModifiedBy>Pankaj Maruti Pawar</cp:lastModifiedBy>
  <cp:revision>2</cp:revision>
  <dcterms:created xsi:type="dcterms:W3CDTF">2020-08-30T03:28:00Z</dcterms:created>
  <dcterms:modified xsi:type="dcterms:W3CDTF">2020-08-30T03:30:25Z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c52bb50-aef2-4dc8-bb7f-e0da22648362_Enabled">
    <vt:lpwstr>True</vt:lpwstr>
  </property>
  <property fmtid="{D5CDD505-2E9C-101B-9397-08002B2CF9AE}" pid="3" name="MSIP_Label_ac52bb50-aef2-4dc8-bb7f-e0da22648362_SiteId">
    <vt:lpwstr>264b9899-fe1b-430b-9509-2154878d5774</vt:lpwstr>
  </property>
  <property fmtid="{D5CDD505-2E9C-101B-9397-08002B2CF9AE}" pid="4" name="MSIP_Label_ac52bb50-aef2-4dc8-bb7f-e0da22648362_Owner">
    <vt:lpwstr>kpankaj@lntecc.com</vt:lpwstr>
  </property>
  <property fmtid="{D5CDD505-2E9C-101B-9397-08002B2CF9AE}" pid="5" name="MSIP_Label_ac52bb50-aef2-4dc8-bb7f-e0da22648362_SetDate">
    <vt:lpwstr>2020-08-30T03:28:31.8393018Z</vt:lpwstr>
  </property>
  <property fmtid="{D5CDD505-2E9C-101B-9397-08002B2CF9AE}" pid="6" name="MSIP_Label_ac52bb50-aef2-4dc8-bb7f-e0da22648362_Name">
    <vt:lpwstr>LTC Internal Use</vt:lpwstr>
  </property>
  <property fmtid="{D5CDD505-2E9C-101B-9397-08002B2CF9AE}" pid="7" name="MSIP_Label_ac52bb50-aef2-4dc8-bb7f-e0da22648362_Application">
    <vt:lpwstr>Microsoft Azure Information Protection</vt:lpwstr>
  </property>
  <property fmtid="{D5CDD505-2E9C-101B-9397-08002B2CF9AE}" pid="8" name="MSIP_Label_ac52bb50-aef2-4dc8-bb7f-e0da22648362_ActionId">
    <vt:lpwstr>9b3a415e-0a53-425a-9f9e-6a399f79ff15</vt:lpwstr>
  </property>
  <property fmtid="{D5CDD505-2E9C-101B-9397-08002B2CF9AE}" pid="9" name="MSIP_Label_ac52bb50-aef2-4dc8-bb7f-e0da22648362_Extended_MSFT_Method">
    <vt:lpwstr>Automatic</vt:lpwstr>
  </property>
  <property fmtid="{D5CDD505-2E9C-101B-9397-08002B2CF9AE}" pid="10" name="Sensitivity">
    <vt:lpwstr>LTC Internal Use</vt:lpwstr>
  </property>
</Properties>
</file>